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1"/>
    <p:sldMasterId id="2147483663" r:id="rId2"/>
    <p:sldMasterId id="2147483711" r:id="rId3"/>
  </p:sldMasterIdLst>
  <p:notesMasterIdLst>
    <p:notesMasterId r:id="rId11"/>
  </p:notesMasterIdLst>
  <p:sldIdLst>
    <p:sldId id="570" r:id="rId4"/>
    <p:sldId id="566" r:id="rId5"/>
    <p:sldId id="549" r:id="rId6"/>
    <p:sldId id="555" r:id="rId7"/>
    <p:sldId id="548" r:id="rId8"/>
    <p:sldId id="569" r:id="rId9"/>
    <p:sldId id="564" r:id="rId10"/>
  </p:sldIdLst>
  <p:sldSz cx="10693400" cy="7561263"/>
  <p:notesSz cx="6645275" cy="9775825"/>
  <p:defaultTextStyle>
    <a:defPPr>
      <a:defRPr lang="ru-RU"/>
    </a:defPPr>
    <a:lvl1pPr marL="0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44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688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32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376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19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064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08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751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48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pos="3368">
          <p15:clr>
            <a:srgbClr val="A4A3A4"/>
          </p15:clr>
        </p15:guide>
        <p15:guide id="6" pos="828">
          <p15:clr>
            <a:srgbClr val="A4A3A4"/>
          </p15:clr>
        </p15:guide>
        <p15:guide id="7" pos="1824">
          <p15:clr>
            <a:srgbClr val="A4A3A4"/>
          </p15:clr>
        </p15:guide>
        <p15:guide id="8" pos="6011">
          <p15:clr>
            <a:srgbClr val="A4A3A4"/>
          </p15:clr>
        </p15:guide>
        <p15:guide id="9" pos="6457">
          <p15:clr>
            <a:srgbClr val="A4A3A4"/>
          </p15:clr>
        </p15:guide>
        <p15:guide id="10" pos="6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 userDrawn="1">
          <p15:clr>
            <a:srgbClr val="A4A3A4"/>
          </p15:clr>
        </p15:guide>
        <p15:guide id="2" pos="211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0B11F5"/>
    <a:srgbClr val="0072BD"/>
    <a:srgbClr val="3381FF"/>
    <a:srgbClr val="0066CC"/>
    <a:srgbClr val="95B3D7"/>
    <a:srgbClr val="BCD1E9"/>
    <a:srgbClr val="D0D8E8"/>
    <a:srgbClr val="39773C"/>
    <a:srgbClr val="C0C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7" autoAdjust="0"/>
    <p:restoredTop sz="76879" autoAdjust="0"/>
  </p:normalViewPr>
  <p:slideViewPr>
    <p:cSldViewPr showGuides="1">
      <p:cViewPr>
        <p:scale>
          <a:sx n="55" d="100"/>
          <a:sy n="55" d="100"/>
        </p:scale>
        <p:origin x="-2286" y="-288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7"/>
        <p:guide pos="606"/>
      </p:guideLst>
    </p:cSldViewPr>
  </p:slideViewPr>
  <p:outlineViewPr>
    <p:cViewPr>
      <p:scale>
        <a:sx n="33" d="100"/>
        <a:sy n="33" d="100"/>
      </p:scale>
      <p:origin x="0" y="13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932" y="-96"/>
      </p:cViewPr>
      <p:guideLst>
        <p:guide orient="horz" pos="3079"/>
        <p:guide pos="209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4B89B3-8AFC-4BCF-AEA9-EC7753B619C3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0575BD-1886-4F7E-B825-0574B860CA6A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Проверить расчет, </a:t>
          </a:r>
          <a:r>
            <a:rPr lang="en-US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равнить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 документами ФЛ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77C2CE-CA59-464A-B5CB-215F62C969A8}" type="parTrans" cxnId="{D2572F3F-7D63-4016-8357-7A62EA154C4D}">
      <dgm:prSet/>
      <dgm:spPr/>
      <dgm:t>
        <a:bodyPr/>
        <a:lstStyle/>
        <a:p>
          <a:endParaRPr lang="ru-RU"/>
        </a:p>
      </dgm:t>
    </dgm:pt>
    <dgm:pt modelId="{3D66CEBB-F998-4100-8D0E-5019A1100D7D}" type="sibTrans" cxnId="{D2572F3F-7D63-4016-8357-7A62EA154C4D}">
      <dgm:prSet/>
      <dgm:spPr/>
      <dgm:t>
        <a:bodyPr/>
        <a:lstStyle/>
        <a:p>
          <a:endParaRPr lang="ru-RU"/>
        </a:p>
      </dgm:t>
    </dgm:pt>
    <dgm:pt modelId="{F72B29A0-5F0D-4CB1-9AC5-1BCF1A2712A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ФЛ обращается в ИФНС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МЖ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8B6A10-F0B4-4836-B946-D9E75C33D312}" type="parTrans" cxnId="{10474083-8C40-4880-A115-8001B262CB96}">
      <dgm:prSet/>
      <dgm:spPr/>
      <dgm:t>
        <a:bodyPr/>
        <a:lstStyle/>
        <a:p>
          <a:endParaRPr lang="ru-RU"/>
        </a:p>
      </dgm:t>
    </dgm:pt>
    <dgm:pt modelId="{7D0C09A8-1F2E-4971-99DC-7D0DA9654A31}" type="sibTrans" cxnId="{10474083-8C40-4880-A115-8001B262CB96}">
      <dgm:prSet/>
      <dgm:spPr/>
      <dgm:t>
        <a:bodyPr/>
        <a:lstStyle/>
        <a:p>
          <a:endParaRPr lang="ru-RU"/>
        </a:p>
      </dgm:t>
    </dgm:pt>
    <dgm:pt modelId="{0A2EAB12-B595-40C2-8942-C4BDF5A2C9F7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Уточненный расчет</a:t>
          </a:r>
          <a:endParaRPr lang="ru-RU" sz="32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37F9E0-F723-4D64-9D00-230CBEC6B7B9}" type="parTrans" cxnId="{6C95D3C5-65C0-4EFB-8E88-44FF185FC70D}">
      <dgm:prSet/>
      <dgm:spPr/>
      <dgm:t>
        <a:bodyPr/>
        <a:lstStyle/>
        <a:p>
          <a:endParaRPr lang="ru-RU"/>
        </a:p>
      </dgm:t>
    </dgm:pt>
    <dgm:pt modelId="{139790F4-7AEF-477B-9399-E5689B07097B}" type="sibTrans" cxnId="{6C95D3C5-65C0-4EFB-8E88-44FF185FC70D}">
      <dgm:prSet/>
      <dgm:spPr/>
      <dgm:t>
        <a:bodyPr/>
        <a:lstStyle/>
        <a:p>
          <a:endParaRPr lang="ru-RU"/>
        </a:p>
      </dgm:t>
    </dgm:pt>
    <dgm:pt modelId="{E0BF2082-FFC5-4F2E-BCF7-D728A54100BD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Сравнить с СЗВ</a:t>
          </a:r>
          <a:r>
            <a:rPr lang="en-US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28F142-E064-4E57-B3F5-ED548CE6A236}" type="parTrans" cxnId="{EEC58D8A-6E9D-4A37-B3F6-2D04B122277D}">
      <dgm:prSet/>
      <dgm:spPr/>
      <dgm:t>
        <a:bodyPr/>
        <a:lstStyle/>
        <a:p>
          <a:endParaRPr lang="ru-RU"/>
        </a:p>
      </dgm:t>
    </dgm:pt>
    <dgm:pt modelId="{B005882B-032E-4290-9DA0-C66240DABED9}" type="sibTrans" cxnId="{EEC58D8A-6E9D-4A37-B3F6-2D04B122277D}">
      <dgm:prSet/>
      <dgm:spPr/>
      <dgm:t>
        <a:bodyPr/>
        <a:lstStyle/>
        <a:p>
          <a:endParaRPr lang="ru-RU"/>
        </a:p>
      </dgm:t>
    </dgm:pt>
    <dgm:pt modelId="{156C27BE-5387-4B1E-B1FE-D2F790DB5636}">
      <dgm:prSet phldrT="[Текст]"/>
      <dgm:spPr/>
      <dgm:t>
        <a:bodyPr/>
        <a:lstStyle/>
        <a:p>
          <a:endParaRPr lang="ru-RU" dirty="0"/>
        </a:p>
      </dgm:t>
    </dgm:pt>
    <dgm:pt modelId="{AE7EDB55-99EF-4EB8-AE26-3AA5C9743D2E}" type="parTrans" cxnId="{6E4C06B4-E6A5-4DF0-B65D-EFE0DBCA63D6}">
      <dgm:prSet/>
      <dgm:spPr/>
      <dgm:t>
        <a:bodyPr/>
        <a:lstStyle/>
        <a:p>
          <a:endParaRPr lang="ru-RU"/>
        </a:p>
      </dgm:t>
    </dgm:pt>
    <dgm:pt modelId="{E57E0064-03B8-4674-A42E-742E1F2AF34D}" type="sibTrans" cxnId="{6E4C06B4-E6A5-4DF0-B65D-EFE0DBCA63D6}">
      <dgm:prSet/>
      <dgm:spPr/>
      <dgm:t>
        <a:bodyPr/>
        <a:lstStyle/>
        <a:p>
          <a:endParaRPr lang="ru-RU"/>
        </a:p>
      </dgm:t>
    </dgm:pt>
    <dgm:pt modelId="{BD3B992B-399B-4D55-9E4B-7614A4AEED9A}" type="pres">
      <dgm:prSet presAssocID="{614B89B3-8AFC-4BCF-AEA9-EC7753B619C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511A61-5939-4FF7-9C49-C3E5A0E17BC2}" type="pres">
      <dgm:prSet presAssocID="{614B89B3-8AFC-4BCF-AEA9-EC7753B619C3}" presName="ellipse" presStyleLbl="trBgShp" presStyleIdx="0" presStyleCnt="1" custLinFactNeighborX="1895" custLinFactNeighborY="-18036"/>
      <dgm:spPr/>
    </dgm:pt>
    <dgm:pt modelId="{D805E1E0-F338-434F-B83E-023ADE90E6EC}" type="pres">
      <dgm:prSet presAssocID="{614B89B3-8AFC-4BCF-AEA9-EC7753B619C3}" presName="arrow1" presStyleLbl="fgShp" presStyleIdx="0" presStyleCnt="1" custLinFactNeighborX="0" custLinFactNeighborY="-98239"/>
      <dgm:spPr/>
    </dgm:pt>
    <dgm:pt modelId="{A4617852-2F66-429E-B41E-0CB19A6271BE}" type="pres">
      <dgm:prSet presAssocID="{614B89B3-8AFC-4BCF-AEA9-EC7753B619C3}" presName="rectangle" presStyleLbl="revTx" presStyleIdx="0" presStyleCnt="1" custScaleX="132998" custLinFactNeighborX="631" custLinFactNeighborY="-78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1B17A-7AAA-45DD-B01F-3FC703CDECA0}" type="pres">
      <dgm:prSet presAssocID="{E0BF2082-FFC5-4F2E-BCF7-D728A54100BD}" presName="item1" presStyleLbl="node1" presStyleIdx="0" presStyleCnt="3" custScaleX="136080" custScaleY="92434" custLinFactNeighborX="-7325" custLinFactNeighborY="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BDDDB-33EF-45A0-AB29-830A363AD0DC}" type="pres">
      <dgm:prSet presAssocID="{F72B29A0-5F0D-4CB1-9AC5-1BCF1A2712A8}" presName="item2" presStyleLbl="node1" presStyleIdx="1" presStyleCnt="3" custScaleX="217609" custScaleY="72388" custLinFactNeighborX="-47693" custLinFactNeighborY="-28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F3F70-D124-4E81-A1A9-852AB7DFD045}" type="pres">
      <dgm:prSet presAssocID="{0A2EAB12-B595-40C2-8942-C4BDF5A2C9F7}" presName="item3" presStyleLbl="node1" presStyleIdx="2" presStyleCnt="3" custScaleX="205383" custScaleY="72388" custLinFactNeighborX="62147" custLinFactNeighborY="-3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3B5E9-C7FB-4F8A-BC88-976DA13FE14C}" type="pres">
      <dgm:prSet presAssocID="{614B89B3-8AFC-4BCF-AEA9-EC7753B619C3}" presName="funnel" presStyleLbl="trAlignAcc1" presStyleIdx="0" presStyleCnt="1" custAng="0" custScaleX="154271" custScaleY="86853" custLinFactNeighborX="1137" custLinFactNeighborY="-6768"/>
      <dgm:spPr>
        <a:solidFill>
          <a:srgbClr val="00B0F0">
            <a:alpha val="40000"/>
          </a:srgbClr>
        </a:solidFill>
      </dgm:spPr>
    </dgm:pt>
  </dgm:ptLst>
  <dgm:cxnLst>
    <dgm:cxn modelId="{E7ACFDF8-5FF1-44C0-973E-CE918CEF88E2}" type="presOf" srcId="{614B89B3-8AFC-4BCF-AEA9-EC7753B619C3}" destId="{BD3B992B-399B-4D55-9E4B-7614A4AEED9A}" srcOrd="0" destOrd="0" presId="urn:microsoft.com/office/officeart/2005/8/layout/funnel1"/>
    <dgm:cxn modelId="{D2572F3F-7D63-4016-8357-7A62EA154C4D}" srcId="{614B89B3-8AFC-4BCF-AEA9-EC7753B619C3}" destId="{0F0575BD-1886-4F7E-B825-0574B860CA6A}" srcOrd="0" destOrd="0" parTransId="{4D77C2CE-CA59-464A-B5CB-215F62C969A8}" sibTransId="{3D66CEBB-F998-4100-8D0E-5019A1100D7D}"/>
    <dgm:cxn modelId="{54FBF9DF-436A-4B5C-BDA6-9DB559B4552C}" type="presOf" srcId="{0F0575BD-1886-4F7E-B825-0574B860CA6A}" destId="{93FF3F70-D124-4E81-A1A9-852AB7DFD045}" srcOrd="0" destOrd="0" presId="urn:microsoft.com/office/officeart/2005/8/layout/funnel1"/>
    <dgm:cxn modelId="{6E4C06B4-E6A5-4DF0-B65D-EFE0DBCA63D6}" srcId="{614B89B3-8AFC-4BCF-AEA9-EC7753B619C3}" destId="{156C27BE-5387-4B1E-B1FE-D2F790DB5636}" srcOrd="4" destOrd="0" parTransId="{AE7EDB55-99EF-4EB8-AE26-3AA5C9743D2E}" sibTransId="{E57E0064-03B8-4674-A42E-742E1F2AF34D}"/>
    <dgm:cxn modelId="{6C95D3C5-65C0-4EFB-8E88-44FF185FC70D}" srcId="{614B89B3-8AFC-4BCF-AEA9-EC7753B619C3}" destId="{0A2EAB12-B595-40C2-8942-C4BDF5A2C9F7}" srcOrd="3" destOrd="0" parTransId="{0C37F9E0-F723-4D64-9D00-230CBEC6B7B9}" sibTransId="{139790F4-7AEF-477B-9399-E5689B07097B}"/>
    <dgm:cxn modelId="{EEC58D8A-6E9D-4A37-B3F6-2D04B122277D}" srcId="{614B89B3-8AFC-4BCF-AEA9-EC7753B619C3}" destId="{E0BF2082-FFC5-4F2E-BCF7-D728A54100BD}" srcOrd="1" destOrd="0" parTransId="{B128F142-E064-4E57-B3F5-ED548CE6A236}" sibTransId="{B005882B-032E-4290-9DA0-C66240DABED9}"/>
    <dgm:cxn modelId="{10474083-8C40-4880-A115-8001B262CB96}" srcId="{614B89B3-8AFC-4BCF-AEA9-EC7753B619C3}" destId="{F72B29A0-5F0D-4CB1-9AC5-1BCF1A2712A8}" srcOrd="2" destOrd="0" parTransId="{068B6A10-F0B4-4836-B946-D9E75C33D312}" sibTransId="{7D0C09A8-1F2E-4971-99DC-7D0DA9654A31}"/>
    <dgm:cxn modelId="{F1A8E675-C2E2-4483-90DC-21BE9352FA9D}" type="presOf" srcId="{E0BF2082-FFC5-4F2E-BCF7-D728A54100BD}" destId="{2BCBDDDB-33EF-45A0-AB29-830A363AD0DC}" srcOrd="0" destOrd="0" presId="urn:microsoft.com/office/officeart/2005/8/layout/funnel1"/>
    <dgm:cxn modelId="{246F52AD-F6E5-47B5-9070-082FFAEE7030}" type="presOf" srcId="{F72B29A0-5F0D-4CB1-9AC5-1BCF1A2712A8}" destId="{BE31B17A-7AAA-45DD-B01F-3FC703CDECA0}" srcOrd="0" destOrd="0" presId="urn:microsoft.com/office/officeart/2005/8/layout/funnel1"/>
    <dgm:cxn modelId="{8F225F7A-D5B2-469F-B8F9-38371A656683}" type="presOf" srcId="{0A2EAB12-B595-40C2-8942-C4BDF5A2C9F7}" destId="{A4617852-2F66-429E-B41E-0CB19A6271BE}" srcOrd="0" destOrd="0" presId="urn:microsoft.com/office/officeart/2005/8/layout/funnel1"/>
    <dgm:cxn modelId="{ED380ACE-A940-4922-BDD0-17ED63BC0153}" type="presParOf" srcId="{BD3B992B-399B-4D55-9E4B-7614A4AEED9A}" destId="{A3511A61-5939-4FF7-9C49-C3E5A0E17BC2}" srcOrd="0" destOrd="0" presId="urn:microsoft.com/office/officeart/2005/8/layout/funnel1"/>
    <dgm:cxn modelId="{570DE73E-18A7-48BB-B61E-E806F7CA49D4}" type="presParOf" srcId="{BD3B992B-399B-4D55-9E4B-7614A4AEED9A}" destId="{D805E1E0-F338-434F-B83E-023ADE90E6EC}" srcOrd="1" destOrd="0" presId="urn:microsoft.com/office/officeart/2005/8/layout/funnel1"/>
    <dgm:cxn modelId="{5ED124F9-F4A6-4A91-8287-9C5A63AA3950}" type="presParOf" srcId="{BD3B992B-399B-4D55-9E4B-7614A4AEED9A}" destId="{A4617852-2F66-429E-B41E-0CB19A6271BE}" srcOrd="2" destOrd="0" presId="urn:microsoft.com/office/officeart/2005/8/layout/funnel1"/>
    <dgm:cxn modelId="{70ABDA8D-26C9-42E3-ACB1-0AF47B9EF8EF}" type="presParOf" srcId="{BD3B992B-399B-4D55-9E4B-7614A4AEED9A}" destId="{BE31B17A-7AAA-45DD-B01F-3FC703CDECA0}" srcOrd="3" destOrd="0" presId="urn:microsoft.com/office/officeart/2005/8/layout/funnel1"/>
    <dgm:cxn modelId="{CA7B4994-26BF-4127-9705-F1CF3E3DF019}" type="presParOf" srcId="{BD3B992B-399B-4D55-9E4B-7614A4AEED9A}" destId="{2BCBDDDB-33EF-45A0-AB29-830A363AD0DC}" srcOrd="4" destOrd="0" presId="urn:microsoft.com/office/officeart/2005/8/layout/funnel1"/>
    <dgm:cxn modelId="{AD4279F3-38A5-4D91-8924-85F74C7DF2A3}" type="presParOf" srcId="{BD3B992B-399B-4D55-9E4B-7614A4AEED9A}" destId="{93FF3F70-D124-4E81-A1A9-852AB7DFD045}" srcOrd="5" destOrd="0" presId="urn:microsoft.com/office/officeart/2005/8/layout/funnel1"/>
    <dgm:cxn modelId="{80CCC52A-1D12-4562-93E8-F78646D237A3}" type="presParOf" srcId="{BD3B992B-399B-4D55-9E4B-7614A4AEED9A}" destId="{0183B5E9-C7FB-4F8A-BC88-976DA13FE14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BA3356-0F0D-43D0-9A9E-D66024544CA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560A94-0D99-41E9-8CFF-DFDC15EEF6FC}">
      <dgm:prSet phldrT="[Текст]" custT="1"/>
      <dgm:spPr>
        <a:noFill/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Предоставление уточненного расчета в случае непринятия к зачету расходов ФСС (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.03.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2018 №ГД-4-11/4193@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4CBF7A-DE7C-42F8-AAA5-EA6DF55AC5E4}" type="parTrans" cxnId="{C4F89E49-A9A8-44C5-AA3A-FA5F2E3A9AC8}">
      <dgm:prSet/>
      <dgm:spPr/>
      <dgm:t>
        <a:bodyPr/>
        <a:lstStyle/>
        <a:p>
          <a:endParaRPr lang="ru-RU"/>
        </a:p>
      </dgm:t>
    </dgm:pt>
    <dgm:pt modelId="{350C79EC-17EE-46EC-B5B3-2355862F25EF}" type="sibTrans" cxnId="{C4F89E49-A9A8-44C5-AA3A-FA5F2E3A9AC8}">
      <dgm:prSet/>
      <dgm:spPr/>
      <dgm:t>
        <a:bodyPr/>
        <a:lstStyle/>
        <a:p>
          <a:endParaRPr lang="ru-RU"/>
        </a:p>
      </dgm:t>
    </dgm:pt>
    <dgm:pt modelId="{0A0CCF45-6EA2-4BE2-B656-6346A66564FF}">
      <dgm:prSet phldrT="[Текст]" custT="1"/>
      <dgm:spPr>
        <a:noFill/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Представление расчета при отсутствии выплат (02.04.2018 г. №ГД-4-11/6190@)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C7B3CE-410A-4B54-B97A-F9821515C65C}" type="parTrans" cxnId="{ED390DE8-E407-45FE-9071-7F81B24DBD15}">
      <dgm:prSet/>
      <dgm:spPr/>
      <dgm:t>
        <a:bodyPr/>
        <a:lstStyle/>
        <a:p>
          <a:endParaRPr lang="ru-RU"/>
        </a:p>
      </dgm:t>
    </dgm:pt>
    <dgm:pt modelId="{87AF3FEC-6F9A-467F-94C8-F682CD938928}" type="sibTrans" cxnId="{ED390DE8-E407-45FE-9071-7F81B24DBD15}">
      <dgm:prSet/>
      <dgm:spPr/>
      <dgm:t>
        <a:bodyPr/>
        <a:lstStyle/>
        <a:p>
          <a:endParaRPr lang="ru-RU"/>
        </a:p>
      </dgm:t>
    </dgm:pt>
    <dgm:pt modelId="{9D64CB0B-0179-4CC9-BD60-2CC9BCC5D86F}">
      <dgm:prSet phldrT="[Текст]"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ru-RU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 страховых взносах с выплат, производимых в пользу физлиц за счет средств гранта. (22.03.2019 №03-15-05/19371@)</a:t>
          </a:r>
          <a:endParaRPr lang="en-US" sz="2400" b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D5E86F-8D22-4492-A746-C7378BFD66F2}" type="parTrans" cxnId="{1506FE30-EFAD-4E99-BC43-95ED2DC4BF5D}">
      <dgm:prSet/>
      <dgm:spPr/>
      <dgm:t>
        <a:bodyPr/>
        <a:lstStyle/>
        <a:p>
          <a:endParaRPr lang="ru-RU"/>
        </a:p>
      </dgm:t>
    </dgm:pt>
    <dgm:pt modelId="{E57C8168-5360-4787-8C2B-30F0F86F9691}" type="sibTrans" cxnId="{1506FE30-EFAD-4E99-BC43-95ED2DC4BF5D}">
      <dgm:prSet/>
      <dgm:spPr/>
      <dgm:t>
        <a:bodyPr/>
        <a:lstStyle/>
        <a:p>
          <a:endParaRPr lang="ru-RU"/>
        </a:p>
      </dgm:t>
    </dgm:pt>
    <dgm:pt modelId="{01DEE1E1-D6A4-4A01-B8EC-5BD4A7827AF8}">
      <dgm:prSet phldrT="[Текст]"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ru-RU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Определение доли доходов при применении пониженного тарифа плательщиков на УСН (26.04.2018 №БС-4-11/8096@)</a:t>
          </a:r>
          <a:endParaRPr lang="en-US" sz="2400" b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2CC7C1-7CDB-4585-A879-CE1C2E6E2D72}" type="parTrans" cxnId="{C41AEC41-529B-41CD-9C0E-A01AD4DBE46A}">
      <dgm:prSet/>
      <dgm:spPr/>
      <dgm:t>
        <a:bodyPr/>
        <a:lstStyle/>
        <a:p>
          <a:endParaRPr lang="ru-RU"/>
        </a:p>
      </dgm:t>
    </dgm:pt>
    <dgm:pt modelId="{4B35678E-A244-4075-BEFE-89F821220BDF}" type="sibTrans" cxnId="{C41AEC41-529B-41CD-9C0E-A01AD4DBE46A}">
      <dgm:prSet/>
      <dgm:spPr/>
      <dgm:t>
        <a:bodyPr/>
        <a:lstStyle/>
        <a:p>
          <a:endParaRPr lang="ru-RU"/>
        </a:p>
      </dgm:t>
    </dgm:pt>
    <dgm:pt modelId="{E23C15E9-51A7-479C-9AD1-D4D710066050}" type="pres">
      <dgm:prSet presAssocID="{D4BA3356-0F0D-43D0-9A9E-D66024544CA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B3A224D-BEFB-4748-A410-5F866853E57A}" type="pres">
      <dgm:prSet presAssocID="{D4BA3356-0F0D-43D0-9A9E-D66024544CAF}" presName="Name1" presStyleCnt="0"/>
      <dgm:spPr/>
    </dgm:pt>
    <dgm:pt modelId="{EDFB370E-09CA-45B6-9A66-5277D6AB9E11}" type="pres">
      <dgm:prSet presAssocID="{D4BA3356-0F0D-43D0-9A9E-D66024544CAF}" presName="cycle" presStyleCnt="0"/>
      <dgm:spPr/>
    </dgm:pt>
    <dgm:pt modelId="{276C2754-6B61-4482-B989-349E92A6BF3D}" type="pres">
      <dgm:prSet presAssocID="{D4BA3356-0F0D-43D0-9A9E-D66024544CAF}" presName="srcNode" presStyleLbl="node1" presStyleIdx="0" presStyleCnt="4"/>
      <dgm:spPr/>
    </dgm:pt>
    <dgm:pt modelId="{87224322-6303-40C5-83FA-A739D7BB3117}" type="pres">
      <dgm:prSet presAssocID="{D4BA3356-0F0D-43D0-9A9E-D66024544CAF}" presName="conn" presStyleLbl="parChTrans1D2" presStyleIdx="0" presStyleCnt="1"/>
      <dgm:spPr/>
      <dgm:t>
        <a:bodyPr/>
        <a:lstStyle/>
        <a:p>
          <a:endParaRPr lang="ru-RU"/>
        </a:p>
      </dgm:t>
    </dgm:pt>
    <dgm:pt modelId="{68FBFBBD-A670-4B09-915A-B18299B1C1AE}" type="pres">
      <dgm:prSet presAssocID="{D4BA3356-0F0D-43D0-9A9E-D66024544CAF}" presName="extraNode" presStyleLbl="node1" presStyleIdx="0" presStyleCnt="4"/>
      <dgm:spPr/>
    </dgm:pt>
    <dgm:pt modelId="{BEEF9DB3-F2CC-46D2-AC29-8E7BF7A06DD0}" type="pres">
      <dgm:prSet presAssocID="{D4BA3356-0F0D-43D0-9A9E-D66024544CAF}" presName="dstNode" presStyleLbl="node1" presStyleIdx="0" presStyleCnt="4"/>
      <dgm:spPr/>
    </dgm:pt>
    <dgm:pt modelId="{9DD5ABD2-D3D7-4393-9994-4E1152846443}" type="pres">
      <dgm:prSet presAssocID="{95560A94-0D99-41E9-8CFF-DFDC15EEF6F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B42B5-F1D8-4A7C-961B-04FF99B27A0B}" type="pres">
      <dgm:prSet presAssocID="{95560A94-0D99-41E9-8CFF-DFDC15EEF6FC}" presName="accent_1" presStyleCnt="0"/>
      <dgm:spPr/>
    </dgm:pt>
    <dgm:pt modelId="{6BF3D58E-5AE1-4AE0-8349-D09284B1B535}" type="pres">
      <dgm:prSet presAssocID="{95560A94-0D99-41E9-8CFF-DFDC15EEF6FC}" presName="accentRepeatNode" presStyleLbl="solidFgAcc1" presStyleIdx="0" presStyleCnt="4"/>
      <dgm:spPr>
        <a:ln>
          <a:noFill/>
        </a:ln>
      </dgm:spPr>
    </dgm:pt>
    <dgm:pt modelId="{41694E0A-748C-4F44-BDFA-63A76F031CA6}" type="pres">
      <dgm:prSet presAssocID="{0A0CCF45-6EA2-4BE2-B656-6346A66564F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F85BB-7BE9-4025-81E9-A43266ED1E55}" type="pres">
      <dgm:prSet presAssocID="{0A0CCF45-6EA2-4BE2-B656-6346A66564FF}" presName="accent_2" presStyleCnt="0"/>
      <dgm:spPr/>
    </dgm:pt>
    <dgm:pt modelId="{EE448BE1-281D-458D-A29C-ABFCD0BFB3AB}" type="pres">
      <dgm:prSet presAssocID="{0A0CCF45-6EA2-4BE2-B656-6346A66564FF}" presName="accentRepeatNode" presStyleLbl="solidFgAcc1" presStyleIdx="1" presStyleCnt="4"/>
      <dgm:spPr>
        <a:ln>
          <a:noFill/>
        </a:ln>
      </dgm:spPr>
    </dgm:pt>
    <dgm:pt modelId="{97676695-D2E3-432A-8DCF-F83ADD9E7971}" type="pres">
      <dgm:prSet presAssocID="{9D64CB0B-0179-4CC9-BD60-2CC9BCC5D86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A2A0D-D62C-4F1D-B04D-76F1C0CDF13F}" type="pres">
      <dgm:prSet presAssocID="{9D64CB0B-0179-4CC9-BD60-2CC9BCC5D86F}" presName="accent_3" presStyleCnt="0"/>
      <dgm:spPr/>
    </dgm:pt>
    <dgm:pt modelId="{7BD1DAD0-E262-43F8-AF3D-7B53F642F748}" type="pres">
      <dgm:prSet presAssocID="{9D64CB0B-0179-4CC9-BD60-2CC9BCC5D86F}" presName="accentRepeatNode" presStyleLbl="solidFgAcc1" presStyleIdx="2" presStyleCnt="4"/>
      <dgm:spPr>
        <a:ln>
          <a:noFill/>
        </a:ln>
      </dgm:spPr>
    </dgm:pt>
    <dgm:pt modelId="{F8DA8531-04FE-4819-A3E6-B3D5486E34D9}" type="pres">
      <dgm:prSet presAssocID="{01DEE1E1-D6A4-4A01-B8EC-5BD4A7827AF8}" presName="text_4" presStyleLbl="node1" presStyleIdx="3" presStyleCnt="4" custScaleY="101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D661E-692D-4787-A9DC-9D183156A91B}" type="pres">
      <dgm:prSet presAssocID="{01DEE1E1-D6A4-4A01-B8EC-5BD4A7827AF8}" presName="accent_4" presStyleCnt="0"/>
      <dgm:spPr/>
    </dgm:pt>
    <dgm:pt modelId="{1C773779-35AA-4DCB-8FEB-DE32270ED703}" type="pres">
      <dgm:prSet presAssocID="{01DEE1E1-D6A4-4A01-B8EC-5BD4A7827AF8}" presName="accentRepeatNode" presStyleLbl="solidFgAcc1" presStyleIdx="3" presStyleCnt="4"/>
      <dgm:spPr>
        <a:ln>
          <a:noFill/>
        </a:ln>
      </dgm:spPr>
      <dgm:t>
        <a:bodyPr/>
        <a:lstStyle/>
        <a:p>
          <a:endParaRPr lang="ru-RU"/>
        </a:p>
      </dgm:t>
    </dgm:pt>
  </dgm:ptLst>
  <dgm:cxnLst>
    <dgm:cxn modelId="{3F5C3F22-AAAE-4527-B5AA-205530A253BB}" type="presOf" srcId="{9D64CB0B-0179-4CC9-BD60-2CC9BCC5D86F}" destId="{97676695-D2E3-432A-8DCF-F83ADD9E7971}" srcOrd="0" destOrd="0" presId="urn:microsoft.com/office/officeart/2008/layout/VerticalCurvedList"/>
    <dgm:cxn modelId="{4FA1029A-E100-43F4-8F00-745419A39E98}" type="presOf" srcId="{0A0CCF45-6EA2-4BE2-B656-6346A66564FF}" destId="{41694E0A-748C-4F44-BDFA-63A76F031CA6}" srcOrd="0" destOrd="0" presId="urn:microsoft.com/office/officeart/2008/layout/VerticalCurvedList"/>
    <dgm:cxn modelId="{1506FE30-EFAD-4E99-BC43-95ED2DC4BF5D}" srcId="{D4BA3356-0F0D-43D0-9A9E-D66024544CAF}" destId="{9D64CB0B-0179-4CC9-BD60-2CC9BCC5D86F}" srcOrd="2" destOrd="0" parTransId="{2ED5E86F-8D22-4492-A746-C7378BFD66F2}" sibTransId="{E57C8168-5360-4787-8C2B-30F0F86F9691}"/>
    <dgm:cxn modelId="{894A7E66-373A-4836-AC03-5AE0D82B6112}" type="presOf" srcId="{D4BA3356-0F0D-43D0-9A9E-D66024544CAF}" destId="{E23C15E9-51A7-479C-9AD1-D4D710066050}" srcOrd="0" destOrd="0" presId="urn:microsoft.com/office/officeart/2008/layout/VerticalCurvedList"/>
    <dgm:cxn modelId="{0EB984ED-7A2B-4601-8954-543D4D611D4E}" type="presOf" srcId="{350C79EC-17EE-46EC-B5B3-2355862F25EF}" destId="{87224322-6303-40C5-83FA-A739D7BB3117}" srcOrd="0" destOrd="0" presId="urn:microsoft.com/office/officeart/2008/layout/VerticalCurvedList"/>
    <dgm:cxn modelId="{ED390DE8-E407-45FE-9071-7F81B24DBD15}" srcId="{D4BA3356-0F0D-43D0-9A9E-D66024544CAF}" destId="{0A0CCF45-6EA2-4BE2-B656-6346A66564FF}" srcOrd="1" destOrd="0" parTransId="{B2C7B3CE-410A-4B54-B97A-F9821515C65C}" sibTransId="{87AF3FEC-6F9A-467F-94C8-F682CD938928}"/>
    <dgm:cxn modelId="{C4F89E49-A9A8-44C5-AA3A-FA5F2E3A9AC8}" srcId="{D4BA3356-0F0D-43D0-9A9E-D66024544CAF}" destId="{95560A94-0D99-41E9-8CFF-DFDC15EEF6FC}" srcOrd="0" destOrd="0" parTransId="{684CBF7A-DE7C-42F8-AAA5-EA6DF55AC5E4}" sibTransId="{350C79EC-17EE-46EC-B5B3-2355862F25EF}"/>
    <dgm:cxn modelId="{A7316882-D402-4ECA-8E3D-A7E5D8864D9C}" type="presOf" srcId="{95560A94-0D99-41E9-8CFF-DFDC15EEF6FC}" destId="{9DD5ABD2-D3D7-4393-9994-4E1152846443}" srcOrd="0" destOrd="0" presId="urn:microsoft.com/office/officeart/2008/layout/VerticalCurvedList"/>
    <dgm:cxn modelId="{4CF61483-3AEF-4D21-8290-1B502BE19899}" type="presOf" srcId="{01DEE1E1-D6A4-4A01-B8EC-5BD4A7827AF8}" destId="{F8DA8531-04FE-4819-A3E6-B3D5486E34D9}" srcOrd="0" destOrd="0" presId="urn:microsoft.com/office/officeart/2008/layout/VerticalCurvedList"/>
    <dgm:cxn modelId="{C41AEC41-529B-41CD-9C0E-A01AD4DBE46A}" srcId="{D4BA3356-0F0D-43D0-9A9E-D66024544CAF}" destId="{01DEE1E1-D6A4-4A01-B8EC-5BD4A7827AF8}" srcOrd="3" destOrd="0" parTransId="{8A2CC7C1-7CDB-4585-A879-CE1C2E6E2D72}" sibTransId="{4B35678E-A244-4075-BEFE-89F821220BDF}"/>
    <dgm:cxn modelId="{6725D578-E545-4431-9440-E57954736B0D}" type="presParOf" srcId="{E23C15E9-51A7-479C-9AD1-D4D710066050}" destId="{1B3A224D-BEFB-4748-A410-5F866853E57A}" srcOrd="0" destOrd="0" presId="urn:microsoft.com/office/officeart/2008/layout/VerticalCurvedList"/>
    <dgm:cxn modelId="{EFF68D51-A260-4E1E-BD31-A655D96A59A7}" type="presParOf" srcId="{1B3A224D-BEFB-4748-A410-5F866853E57A}" destId="{EDFB370E-09CA-45B6-9A66-5277D6AB9E11}" srcOrd="0" destOrd="0" presId="urn:microsoft.com/office/officeart/2008/layout/VerticalCurvedList"/>
    <dgm:cxn modelId="{EC337233-6D83-4326-BF7C-BBF91F6F0B5C}" type="presParOf" srcId="{EDFB370E-09CA-45B6-9A66-5277D6AB9E11}" destId="{276C2754-6B61-4482-B989-349E92A6BF3D}" srcOrd="0" destOrd="0" presId="urn:microsoft.com/office/officeart/2008/layout/VerticalCurvedList"/>
    <dgm:cxn modelId="{3E561DB5-3636-4603-8472-08E172576F80}" type="presParOf" srcId="{EDFB370E-09CA-45B6-9A66-5277D6AB9E11}" destId="{87224322-6303-40C5-83FA-A739D7BB3117}" srcOrd="1" destOrd="0" presId="urn:microsoft.com/office/officeart/2008/layout/VerticalCurvedList"/>
    <dgm:cxn modelId="{98491951-672A-483F-BCB8-F6D4455F6870}" type="presParOf" srcId="{EDFB370E-09CA-45B6-9A66-5277D6AB9E11}" destId="{68FBFBBD-A670-4B09-915A-B18299B1C1AE}" srcOrd="2" destOrd="0" presId="urn:microsoft.com/office/officeart/2008/layout/VerticalCurvedList"/>
    <dgm:cxn modelId="{3E422577-4156-4153-A678-6D910B2E8984}" type="presParOf" srcId="{EDFB370E-09CA-45B6-9A66-5277D6AB9E11}" destId="{BEEF9DB3-F2CC-46D2-AC29-8E7BF7A06DD0}" srcOrd="3" destOrd="0" presId="urn:microsoft.com/office/officeart/2008/layout/VerticalCurvedList"/>
    <dgm:cxn modelId="{A45BBB66-B837-47B8-92F1-290CF12835C5}" type="presParOf" srcId="{1B3A224D-BEFB-4748-A410-5F866853E57A}" destId="{9DD5ABD2-D3D7-4393-9994-4E1152846443}" srcOrd="1" destOrd="0" presId="urn:microsoft.com/office/officeart/2008/layout/VerticalCurvedList"/>
    <dgm:cxn modelId="{F4CE6E6A-6EBD-4368-AD6D-123559B1D4A5}" type="presParOf" srcId="{1B3A224D-BEFB-4748-A410-5F866853E57A}" destId="{92DB42B5-F1D8-4A7C-961B-04FF99B27A0B}" srcOrd="2" destOrd="0" presId="urn:microsoft.com/office/officeart/2008/layout/VerticalCurvedList"/>
    <dgm:cxn modelId="{86A133BB-2FF0-42FC-8DED-E33574A036D2}" type="presParOf" srcId="{92DB42B5-F1D8-4A7C-961B-04FF99B27A0B}" destId="{6BF3D58E-5AE1-4AE0-8349-D09284B1B535}" srcOrd="0" destOrd="0" presId="urn:microsoft.com/office/officeart/2008/layout/VerticalCurvedList"/>
    <dgm:cxn modelId="{5379BD6C-4D94-462D-B095-B16EE893E811}" type="presParOf" srcId="{1B3A224D-BEFB-4748-A410-5F866853E57A}" destId="{41694E0A-748C-4F44-BDFA-63A76F031CA6}" srcOrd="3" destOrd="0" presId="urn:microsoft.com/office/officeart/2008/layout/VerticalCurvedList"/>
    <dgm:cxn modelId="{C1807A1C-EC64-447C-9F2F-421556B2EBAE}" type="presParOf" srcId="{1B3A224D-BEFB-4748-A410-5F866853E57A}" destId="{4A2F85BB-7BE9-4025-81E9-A43266ED1E55}" srcOrd="4" destOrd="0" presId="urn:microsoft.com/office/officeart/2008/layout/VerticalCurvedList"/>
    <dgm:cxn modelId="{062F45AE-6076-4DE7-8AAA-1770726B27A2}" type="presParOf" srcId="{4A2F85BB-7BE9-4025-81E9-A43266ED1E55}" destId="{EE448BE1-281D-458D-A29C-ABFCD0BFB3AB}" srcOrd="0" destOrd="0" presId="urn:microsoft.com/office/officeart/2008/layout/VerticalCurvedList"/>
    <dgm:cxn modelId="{23A858D9-AC49-4CA4-BFD9-08D4D9C4BE8C}" type="presParOf" srcId="{1B3A224D-BEFB-4748-A410-5F866853E57A}" destId="{97676695-D2E3-432A-8DCF-F83ADD9E7971}" srcOrd="5" destOrd="0" presId="urn:microsoft.com/office/officeart/2008/layout/VerticalCurvedList"/>
    <dgm:cxn modelId="{EAE93060-E6F6-4239-A294-4EB3A795D6FA}" type="presParOf" srcId="{1B3A224D-BEFB-4748-A410-5F866853E57A}" destId="{B7CA2A0D-D62C-4F1D-B04D-76F1C0CDF13F}" srcOrd="6" destOrd="0" presId="urn:microsoft.com/office/officeart/2008/layout/VerticalCurvedList"/>
    <dgm:cxn modelId="{C4201BAD-6147-44F4-865B-EEF425C35C16}" type="presParOf" srcId="{B7CA2A0D-D62C-4F1D-B04D-76F1C0CDF13F}" destId="{7BD1DAD0-E262-43F8-AF3D-7B53F642F748}" srcOrd="0" destOrd="0" presId="urn:microsoft.com/office/officeart/2008/layout/VerticalCurvedList"/>
    <dgm:cxn modelId="{DC036759-7761-419F-8814-FCA41DA4B141}" type="presParOf" srcId="{1B3A224D-BEFB-4748-A410-5F866853E57A}" destId="{F8DA8531-04FE-4819-A3E6-B3D5486E34D9}" srcOrd="7" destOrd="0" presId="urn:microsoft.com/office/officeart/2008/layout/VerticalCurvedList"/>
    <dgm:cxn modelId="{F5223F05-D6D5-4395-AA2A-A2C5AFD4FF9F}" type="presParOf" srcId="{1B3A224D-BEFB-4748-A410-5F866853E57A}" destId="{D7FD661E-692D-4787-A9DC-9D183156A91B}" srcOrd="8" destOrd="0" presId="urn:microsoft.com/office/officeart/2008/layout/VerticalCurvedList"/>
    <dgm:cxn modelId="{67112963-672D-4CF6-BBE0-BEB0E7CD0CAD}" type="presParOf" srcId="{D7FD661E-692D-4787-A9DC-9D183156A91B}" destId="{1C773779-35AA-4DCB-8FEB-DE32270ED7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11A61-5939-4FF7-9C49-C3E5A0E17BC2}">
      <dsp:nvSpPr>
        <dsp:cNvPr id="0" name=""/>
        <dsp:cNvSpPr/>
      </dsp:nvSpPr>
      <dsp:spPr>
        <a:xfrm>
          <a:off x="1715237" y="0"/>
          <a:ext cx="3831801" cy="133073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5E1E0-F338-434F-B83E-023ADE90E6EC}">
      <dsp:nvSpPr>
        <dsp:cNvPr id="0" name=""/>
        <dsp:cNvSpPr/>
      </dsp:nvSpPr>
      <dsp:spPr>
        <a:xfrm>
          <a:off x="3193167" y="2903013"/>
          <a:ext cx="742597" cy="475262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617852-2F66-429E-B41E-0CB19A6271BE}">
      <dsp:nvSpPr>
        <dsp:cNvPr id="0" name=""/>
        <dsp:cNvSpPr/>
      </dsp:nvSpPr>
      <dsp:spPr>
        <a:xfrm>
          <a:off x="1216623" y="3047033"/>
          <a:ext cx="4740669" cy="891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Уточненный расчет</a:t>
          </a:r>
          <a:endParaRPr lang="ru-RU" sz="32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16623" y="3047033"/>
        <a:ext cx="4740669" cy="891116"/>
      </dsp:txXfrm>
    </dsp:sp>
    <dsp:sp modelId="{BE31B17A-7AAA-45DD-B01F-3FC703CDECA0}">
      <dsp:nvSpPr>
        <dsp:cNvPr id="0" name=""/>
        <dsp:cNvSpPr/>
      </dsp:nvSpPr>
      <dsp:spPr>
        <a:xfrm>
          <a:off x="2696689" y="1606867"/>
          <a:ext cx="1818947" cy="12355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ФЛ обращается в ИФНС</a:t>
          </a:r>
          <a:r>
            <a:rPr lang="en-US" sz="1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МЖ</a:t>
          </a:r>
          <a:endParaRPr lang="ru-RU" sz="15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63068" y="1787808"/>
        <a:ext cx="1286189" cy="873660"/>
      </dsp:txXfrm>
    </dsp:sp>
    <dsp:sp modelId="{2BCBDDDB-33EF-45A0-AB29-830A363AD0DC}">
      <dsp:nvSpPr>
        <dsp:cNvPr id="0" name=""/>
        <dsp:cNvSpPr/>
      </dsp:nvSpPr>
      <dsp:spPr>
        <a:xfrm>
          <a:off x="655746" y="351245"/>
          <a:ext cx="2908724" cy="96759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Сравнить с СЗВ</a:t>
          </a:r>
          <a:r>
            <a:rPr lang="en-US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81719" y="492946"/>
        <a:ext cx="2056778" cy="684190"/>
      </dsp:txXfrm>
    </dsp:sp>
    <dsp:sp modelId="{93FF3F70-D124-4E81-A1A9-852AB7DFD045}">
      <dsp:nvSpPr>
        <dsp:cNvPr id="0" name=""/>
        <dsp:cNvSpPr/>
      </dsp:nvSpPr>
      <dsp:spPr>
        <a:xfrm>
          <a:off x="3572040" y="351248"/>
          <a:ext cx="2745303" cy="967592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Проверить расчет, </a:t>
          </a:r>
          <a:r>
            <a:rPr lang="en-US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равнить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 документами ФЛ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74080" y="492949"/>
        <a:ext cx="1941223" cy="684190"/>
      </dsp:txXfrm>
    </dsp:sp>
    <dsp:sp modelId="{0183B5E9-C7FB-4F8A-BC88-976DA13FE14C}">
      <dsp:nvSpPr>
        <dsp:cNvPr id="0" name=""/>
        <dsp:cNvSpPr/>
      </dsp:nvSpPr>
      <dsp:spPr>
        <a:xfrm>
          <a:off x="404035" y="0"/>
          <a:ext cx="6415427" cy="2889456"/>
        </a:xfrm>
        <a:prstGeom prst="funnel">
          <a:avLst/>
        </a:prstGeom>
        <a:solidFill>
          <a:srgbClr val="00B0F0">
            <a:alpha val="4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24322-6303-40C5-83FA-A739D7BB3117}">
      <dsp:nvSpPr>
        <dsp:cNvPr id="0" name=""/>
        <dsp:cNvSpPr/>
      </dsp:nvSpPr>
      <dsp:spPr>
        <a:xfrm>
          <a:off x="-5373430" y="-822850"/>
          <a:ext cx="6398323" cy="6398323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D5ABD2-D3D7-4393-9994-4E1152846443}">
      <dsp:nvSpPr>
        <dsp:cNvPr id="0" name=""/>
        <dsp:cNvSpPr/>
      </dsp:nvSpPr>
      <dsp:spPr>
        <a:xfrm>
          <a:off x="536569" y="365381"/>
          <a:ext cx="8686399" cy="731143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34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Предоставление уточненного расчета в случае непринятия к зачету расходов ФСС (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.03.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2018 №ГД-4-11/4193@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6569" y="365381"/>
        <a:ext cx="8686399" cy="731143"/>
      </dsp:txXfrm>
    </dsp:sp>
    <dsp:sp modelId="{6BF3D58E-5AE1-4AE0-8349-D09284B1B535}">
      <dsp:nvSpPr>
        <dsp:cNvPr id="0" name=""/>
        <dsp:cNvSpPr/>
      </dsp:nvSpPr>
      <dsp:spPr>
        <a:xfrm>
          <a:off x="79605" y="273988"/>
          <a:ext cx="913929" cy="9139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694E0A-748C-4F44-BDFA-63A76F031CA6}">
      <dsp:nvSpPr>
        <dsp:cNvPr id="0" name=""/>
        <dsp:cNvSpPr/>
      </dsp:nvSpPr>
      <dsp:spPr>
        <a:xfrm>
          <a:off x="955751" y="1462286"/>
          <a:ext cx="8267218" cy="731143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34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Представление расчета при отсутствии выплат (02.04.2018 г. №ГД-4-11/6190@)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55751" y="1462286"/>
        <a:ext cx="8267218" cy="731143"/>
      </dsp:txXfrm>
    </dsp:sp>
    <dsp:sp modelId="{EE448BE1-281D-458D-A29C-ABFCD0BFB3AB}">
      <dsp:nvSpPr>
        <dsp:cNvPr id="0" name=""/>
        <dsp:cNvSpPr/>
      </dsp:nvSpPr>
      <dsp:spPr>
        <a:xfrm>
          <a:off x="498786" y="1370893"/>
          <a:ext cx="913929" cy="9139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676695-D2E3-432A-8DCF-F83ADD9E7971}">
      <dsp:nvSpPr>
        <dsp:cNvPr id="0" name=""/>
        <dsp:cNvSpPr/>
      </dsp:nvSpPr>
      <dsp:spPr>
        <a:xfrm>
          <a:off x="955751" y="2559191"/>
          <a:ext cx="8267218" cy="731143"/>
        </a:xfrm>
        <a:prstGeom prst="rect">
          <a:avLst/>
        </a:pr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34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 страховых взносах с выплат, производимых в пользу физлиц за счет средств гранта. (22.03.2019 №03-15-05/19371@)</a:t>
          </a:r>
          <a:endParaRPr lang="en-US" sz="2400" b="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55751" y="2559191"/>
        <a:ext cx="8267218" cy="731143"/>
      </dsp:txXfrm>
    </dsp:sp>
    <dsp:sp modelId="{7BD1DAD0-E262-43F8-AF3D-7B53F642F748}">
      <dsp:nvSpPr>
        <dsp:cNvPr id="0" name=""/>
        <dsp:cNvSpPr/>
      </dsp:nvSpPr>
      <dsp:spPr>
        <a:xfrm>
          <a:off x="498786" y="2467798"/>
          <a:ext cx="913929" cy="9139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A8531-04FE-4819-A3E6-B3D5486E34D9}">
      <dsp:nvSpPr>
        <dsp:cNvPr id="0" name=""/>
        <dsp:cNvSpPr/>
      </dsp:nvSpPr>
      <dsp:spPr>
        <a:xfrm>
          <a:off x="536569" y="3650847"/>
          <a:ext cx="8686399" cy="741642"/>
        </a:xfrm>
        <a:prstGeom prst="rect">
          <a:avLst/>
        </a:pr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34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Определение доли доходов при применении пониженного тарифа плательщиков на УСН (26.04.2018 №БС-4-11/8096@)</a:t>
          </a:r>
          <a:endParaRPr lang="en-US" sz="2400" b="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6569" y="3650847"/>
        <a:ext cx="8686399" cy="741642"/>
      </dsp:txXfrm>
    </dsp:sp>
    <dsp:sp modelId="{1C773779-35AA-4DCB-8FEB-DE32270ED703}">
      <dsp:nvSpPr>
        <dsp:cNvPr id="0" name=""/>
        <dsp:cNvSpPr/>
      </dsp:nvSpPr>
      <dsp:spPr>
        <a:xfrm>
          <a:off x="79605" y="3564704"/>
          <a:ext cx="913929" cy="9139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0" y="14"/>
            <a:ext cx="2879621" cy="488791"/>
          </a:xfrm>
          <a:prstGeom prst="rect">
            <a:avLst/>
          </a:prstGeom>
        </p:spPr>
        <p:txBody>
          <a:bodyPr vert="horz" lIns="90271" tIns="45136" rIns="90271" bIns="4513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4129" y="14"/>
            <a:ext cx="2879621" cy="488791"/>
          </a:xfrm>
          <a:prstGeom prst="rect">
            <a:avLst/>
          </a:prstGeom>
        </p:spPr>
        <p:txBody>
          <a:bodyPr vert="horz" lIns="90271" tIns="45136" rIns="90271" bIns="45136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19.09.2019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735013"/>
            <a:ext cx="5187950" cy="366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1" tIns="45136" rIns="90271" bIns="4513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530" y="4643532"/>
            <a:ext cx="5316220" cy="4399121"/>
          </a:xfrm>
          <a:prstGeom prst="rect">
            <a:avLst/>
          </a:prstGeom>
        </p:spPr>
        <p:txBody>
          <a:bodyPr vert="horz" lIns="90271" tIns="45136" rIns="90271" bIns="4513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0" y="9285351"/>
            <a:ext cx="2879621" cy="488791"/>
          </a:xfrm>
          <a:prstGeom prst="rect">
            <a:avLst/>
          </a:prstGeom>
        </p:spPr>
        <p:txBody>
          <a:bodyPr vert="horz" lIns="90271" tIns="45136" rIns="90271" bIns="4513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4129" y="9285351"/>
            <a:ext cx="2879621" cy="488791"/>
          </a:xfrm>
          <a:prstGeom prst="rect">
            <a:avLst/>
          </a:prstGeom>
        </p:spPr>
        <p:txBody>
          <a:bodyPr vert="horz" lIns="90271" tIns="45136" rIns="90271" bIns="45136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256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44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688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32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376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19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064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08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751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542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659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690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227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155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8" y="1574"/>
            <a:ext cx="10691812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25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344" indent="0">
              <a:buNone/>
              <a:defRPr sz="3200"/>
            </a:lvl2pPr>
            <a:lvl3pPr marL="1042688" indent="0">
              <a:buNone/>
              <a:defRPr sz="2700"/>
            </a:lvl3pPr>
            <a:lvl4pPr marL="1564032" indent="0">
              <a:buNone/>
              <a:defRPr sz="2300"/>
            </a:lvl4pPr>
            <a:lvl5pPr marL="2085376" indent="0">
              <a:buNone/>
              <a:defRPr sz="2300"/>
            </a:lvl5pPr>
            <a:lvl6pPr marL="2606719" indent="0">
              <a:buNone/>
              <a:defRPr sz="2300"/>
            </a:lvl6pPr>
            <a:lvl7pPr marL="3128064" indent="0">
              <a:buNone/>
              <a:defRPr sz="2300"/>
            </a:lvl7pPr>
            <a:lvl8pPr marL="3649408" indent="0">
              <a:buNone/>
              <a:defRPr sz="2300"/>
            </a:lvl8pPr>
            <a:lvl9pPr marL="4170751" indent="0">
              <a:buNone/>
              <a:defRPr sz="23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9151-79A8-4B2D-BF6D-09A8CA0551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657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9151-79A8-4B2D-BF6D-09A8CA0551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702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41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4063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9151-79A8-4B2D-BF6D-09A8CA0551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17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9151-79A8-4B2D-BF6D-09A8CA0551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60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9151-79A8-4B2D-BF6D-09A8CA0551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95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9151-79A8-4B2D-BF6D-09A8CA0551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51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9151-79A8-4B2D-BF6D-09A8CA0551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12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9" y="211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8" y="1771652"/>
            <a:ext cx="8561139" cy="5324475"/>
          </a:xfrm>
        </p:spPr>
        <p:txBody>
          <a:bodyPr/>
          <a:lstStyle>
            <a:lvl1pPr marL="363410" indent="0">
              <a:buFontTx/>
              <a:buNone/>
              <a:defRPr b="1">
                <a:latin typeface="+mj-lt"/>
              </a:defRPr>
            </a:lvl1pPr>
            <a:lvl2pPr marL="360235" indent="3175">
              <a:defRPr>
                <a:latin typeface="+mj-lt"/>
              </a:defRPr>
            </a:lvl2pPr>
            <a:lvl3pPr marL="628428" indent="-260258">
              <a:tabLst/>
              <a:defRPr>
                <a:latin typeface="+mj-lt"/>
              </a:defRPr>
            </a:lvl3pPr>
            <a:lvl4pPr marL="0" indent="360235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41"/>
            <a:ext cx="1080120" cy="415498"/>
          </a:xfrm>
          <a:prstGeom prst="rect">
            <a:avLst/>
          </a:prstGeom>
          <a:noFill/>
        </p:spPr>
        <p:txBody>
          <a:bodyPr wrap="square" lIns="91408" tIns="45704" rIns="91408" bIns="45704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54"/>
            <a:ext cx="8580438" cy="1219199"/>
          </a:xfrm>
        </p:spPr>
        <p:txBody>
          <a:bodyPr/>
          <a:lstStyle>
            <a:lvl1pPr marL="0" marR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544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9151-79A8-4B2D-BF6D-09A8CA0551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68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28"/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44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9151-79A8-4B2D-BF6D-09A8CA0551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170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9151-79A8-4B2D-BF6D-09A8CA0551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477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9151-79A8-4B2D-BF6D-09A8CA0551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64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8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3" y="1771658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3538" indent="0">
              <a:defRPr>
                <a:latin typeface="+mj-lt"/>
              </a:defRPr>
            </a:lvl2pPr>
            <a:lvl3pPr marL="628650" indent="-260350">
              <a:defRPr>
                <a:latin typeface="+mj-lt"/>
              </a:defRPr>
            </a:lvl3pPr>
            <a:lvl4pPr marL="0" indent="360363">
              <a:defRPr>
                <a:latin typeface="+mj-lt"/>
              </a:defRPr>
            </a:lvl4pPr>
            <a:lvl5pPr marL="143510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204" y="552460"/>
            <a:ext cx="8581267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535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95" y="211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3" y="1771658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0363" indent="3175">
              <a:defRPr>
                <a:latin typeface="+mj-lt"/>
              </a:defRPr>
            </a:lvl2pPr>
            <a:lvl3pPr marL="628650" indent="-260350">
              <a:tabLst/>
              <a:defRPr>
                <a:latin typeface="+mj-lt"/>
              </a:defRPr>
            </a:lvl3pPr>
            <a:lvl4pPr marL="0" indent="360363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45"/>
            <a:ext cx="1080120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1043056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60"/>
            <a:ext cx="8580438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31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9" y="211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8" y="1771652"/>
            <a:ext cx="8561139" cy="5324475"/>
          </a:xfrm>
        </p:spPr>
        <p:txBody>
          <a:bodyPr/>
          <a:lstStyle>
            <a:lvl1pPr marL="363410" indent="0">
              <a:buFontTx/>
              <a:buNone/>
              <a:defRPr b="1">
                <a:latin typeface="+mj-lt"/>
              </a:defRPr>
            </a:lvl1pPr>
            <a:lvl2pPr marL="360235" indent="3175">
              <a:defRPr>
                <a:latin typeface="+mj-lt"/>
              </a:defRPr>
            </a:lvl2pPr>
            <a:lvl3pPr marL="628428" indent="-260258">
              <a:tabLst/>
              <a:defRPr>
                <a:latin typeface="+mj-lt"/>
              </a:defRPr>
            </a:lvl3pPr>
            <a:lvl4pPr marL="0" indent="360235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41"/>
            <a:ext cx="1080120" cy="415498"/>
          </a:xfrm>
          <a:prstGeom prst="rect">
            <a:avLst/>
          </a:prstGeom>
          <a:noFill/>
        </p:spPr>
        <p:txBody>
          <a:bodyPr wrap="square" lIns="91408" tIns="45704" rIns="91408" bIns="45704" rtlCol="0">
            <a:no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54"/>
            <a:ext cx="8580438" cy="1219199"/>
          </a:xfrm>
        </p:spPr>
        <p:txBody>
          <a:bodyPr/>
          <a:lstStyle>
            <a:lvl1pPr marL="0" marR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78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8" y="1771652"/>
            <a:ext cx="8561139" cy="5324475"/>
          </a:xfrm>
        </p:spPr>
        <p:txBody>
          <a:bodyPr/>
          <a:lstStyle>
            <a:lvl1pPr marL="363410" indent="0">
              <a:buFontTx/>
              <a:buNone/>
              <a:defRPr b="1">
                <a:latin typeface="+mj-lt"/>
              </a:defRPr>
            </a:lvl1pPr>
            <a:lvl2pPr marL="363410" indent="0">
              <a:defRPr>
                <a:latin typeface="+mj-lt"/>
              </a:defRPr>
            </a:lvl2pPr>
            <a:lvl3pPr marL="628428" indent="-260258">
              <a:defRPr>
                <a:latin typeface="+mj-lt"/>
              </a:defRPr>
            </a:lvl3pPr>
            <a:lvl4pPr marL="0" indent="360235">
              <a:defRPr>
                <a:latin typeface="+mj-lt"/>
              </a:defRPr>
            </a:lvl4pPr>
            <a:lvl5pPr marL="143459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7" y="552454"/>
            <a:ext cx="8581268" cy="1219199"/>
          </a:xfrm>
        </p:spPr>
        <p:txBody>
          <a:bodyPr/>
          <a:lstStyle>
            <a:lvl1pPr marL="0" marR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3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9151-79A8-4B2D-BF6D-09A8CA0551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675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9151-79A8-4B2D-BF6D-09A8CA0551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2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8" y="1771652"/>
            <a:ext cx="8561139" cy="5324475"/>
          </a:xfrm>
        </p:spPr>
        <p:txBody>
          <a:bodyPr/>
          <a:lstStyle>
            <a:lvl1pPr marL="363410" indent="0">
              <a:buFontTx/>
              <a:buNone/>
              <a:defRPr b="1">
                <a:latin typeface="+mj-lt"/>
              </a:defRPr>
            </a:lvl1pPr>
            <a:lvl2pPr marL="363410" indent="0">
              <a:defRPr>
                <a:latin typeface="+mj-lt"/>
              </a:defRPr>
            </a:lvl2pPr>
            <a:lvl3pPr marL="628428" indent="-260258">
              <a:defRPr>
                <a:latin typeface="+mj-lt"/>
              </a:defRPr>
            </a:lvl3pPr>
            <a:lvl4pPr marL="0" indent="360235">
              <a:defRPr>
                <a:latin typeface="+mj-lt"/>
              </a:defRPr>
            </a:lvl4pPr>
            <a:lvl5pPr marL="143459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7" y="552454"/>
            <a:ext cx="8581268" cy="1219199"/>
          </a:xfrm>
        </p:spPr>
        <p:txBody>
          <a:bodyPr/>
          <a:lstStyle>
            <a:lvl1pPr marL="0" marR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41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4063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9151-79A8-4B2D-BF6D-09A8CA0551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780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9151-79A8-4B2D-BF6D-09A8CA0551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768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9151-79A8-4B2D-BF6D-09A8CA0551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781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9151-79A8-4B2D-BF6D-09A8CA0551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95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9151-79A8-4B2D-BF6D-09A8CA0551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585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544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9151-79A8-4B2D-BF6D-09A8CA0551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1575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28"/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44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9151-79A8-4B2D-BF6D-09A8CA0551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30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9151-79A8-4B2D-BF6D-09A8CA0551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054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9151-79A8-4B2D-BF6D-09A8CA0551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4003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8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3" y="1771658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3538" indent="0">
              <a:defRPr>
                <a:latin typeface="+mj-lt"/>
              </a:defRPr>
            </a:lvl2pPr>
            <a:lvl3pPr marL="628650" indent="-260350">
              <a:defRPr>
                <a:latin typeface="+mj-lt"/>
              </a:defRPr>
            </a:lvl3pPr>
            <a:lvl4pPr marL="0" indent="360363">
              <a:defRPr>
                <a:latin typeface="+mj-lt"/>
              </a:defRPr>
            </a:lvl4pPr>
            <a:lvl5pPr marL="143510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204" y="552460"/>
            <a:ext cx="8581267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5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2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8" y="3781425"/>
            <a:ext cx="8561139" cy="3314700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0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7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7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95" y="211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3" y="1771658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0363" indent="3175">
              <a:defRPr>
                <a:latin typeface="+mj-lt"/>
              </a:defRPr>
            </a:lvl2pPr>
            <a:lvl3pPr marL="628650" indent="-260350">
              <a:tabLst/>
              <a:defRPr>
                <a:latin typeface="+mj-lt"/>
              </a:defRPr>
            </a:lvl3pPr>
            <a:lvl4pPr marL="0" indent="360363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45"/>
            <a:ext cx="1080120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1043056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60"/>
            <a:ext cx="8580438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70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9" y="211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8" y="1771652"/>
            <a:ext cx="8561139" cy="5324475"/>
          </a:xfrm>
        </p:spPr>
        <p:txBody>
          <a:bodyPr/>
          <a:lstStyle>
            <a:lvl1pPr marL="363410" indent="0">
              <a:buFontTx/>
              <a:buNone/>
              <a:defRPr b="1">
                <a:latin typeface="+mj-lt"/>
              </a:defRPr>
            </a:lvl1pPr>
            <a:lvl2pPr marL="360235" indent="3175">
              <a:defRPr>
                <a:latin typeface="+mj-lt"/>
              </a:defRPr>
            </a:lvl2pPr>
            <a:lvl3pPr marL="628428" indent="-260258">
              <a:tabLst/>
              <a:defRPr>
                <a:latin typeface="+mj-lt"/>
              </a:defRPr>
            </a:lvl3pPr>
            <a:lvl4pPr marL="0" indent="360235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41"/>
            <a:ext cx="1080120" cy="415498"/>
          </a:xfrm>
          <a:prstGeom prst="rect">
            <a:avLst/>
          </a:prstGeom>
          <a:noFill/>
        </p:spPr>
        <p:txBody>
          <a:bodyPr wrap="square" lIns="91408" tIns="45704" rIns="91408" bIns="45704" rtlCol="0">
            <a:no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54"/>
            <a:ext cx="8580438" cy="1219199"/>
          </a:xfrm>
        </p:spPr>
        <p:txBody>
          <a:bodyPr/>
          <a:lstStyle>
            <a:lvl1pPr marL="0" marR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863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8" y="1771652"/>
            <a:ext cx="8561139" cy="5324475"/>
          </a:xfrm>
        </p:spPr>
        <p:txBody>
          <a:bodyPr/>
          <a:lstStyle>
            <a:lvl1pPr marL="363410" indent="0">
              <a:buFontTx/>
              <a:buNone/>
              <a:defRPr b="1">
                <a:latin typeface="+mj-lt"/>
              </a:defRPr>
            </a:lvl1pPr>
            <a:lvl2pPr marL="363410" indent="0">
              <a:defRPr>
                <a:latin typeface="+mj-lt"/>
              </a:defRPr>
            </a:lvl2pPr>
            <a:lvl3pPr marL="628428" indent="-260258">
              <a:defRPr>
                <a:latin typeface="+mj-lt"/>
              </a:defRPr>
            </a:lvl3pPr>
            <a:lvl4pPr marL="0" indent="360235">
              <a:defRPr>
                <a:latin typeface="+mj-lt"/>
              </a:defRPr>
            </a:lvl4pPr>
            <a:lvl5pPr marL="143459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7" y="552454"/>
            <a:ext cx="8581268" cy="1219199"/>
          </a:xfrm>
        </p:spPr>
        <p:txBody>
          <a:bodyPr/>
          <a:lstStyle>
            <a:lvl1pPr marL="0" marR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84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9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60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7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7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3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3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9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5" y="6474804"/>
            <a:ext cx="663576" cy="720080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3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4" y="540273"/>
            <a:ext cx="8588251" cy="1224136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14" y="1764295"/>
            <a:ext cx="8588251" cy="5331830"/>
          </a:xfrm>
          <a:prstGeom prst="rect">
            <a:avLst/>
          </a:prstGeom>
        </p:spPr>
        <p:txBody>
          <a:bodyPr vert="horz" lIns="104269" tIns="52135" rIns="104269" bIns="52135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3"/>
            <a:ext cx="2495127" cy="402567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1" y="7008173"/>
            <a:ext cx="3386243" cy="402567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2" y="6660951"/>
            <a:ext cx="724718" cy="696626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1042688" rtl="0" eaLnBrk="1" latinLnBrk="0" hangingPunct="1">
        <a:lnSpc>
          <a:spcPts val="5198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3410" indent="0" algn="l" defTabSz="1042688" rtl="0" eaLnBrk="1" latinLnBrk="0" hangingPunct="1">
        <a:spcBef>
          <a:spcPct val="20000"/>
        </a:spcBef>
        <a:buFont typeface="+mj-lt"/>
        <a:buNone/>
        <a:defRPr sz="37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3410" indent="0" algn="l" defTabSz="1042688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2537" indent="-260258" algn="l" defTabSz="1042688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60235" algn="just" defTabSz="1042688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4593" indent="0" algn="l" defTabSz="1042688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7392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735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0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424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4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8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2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376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19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06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40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751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8126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8126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8126"/>
            <a:fld id="{6D4F9151-79A8-4B2D-BF6D-09A8CA0551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08126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3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hf hdr="0" dt="0"/>
  <p:txStyles>
    <p:titleStyle>
      <a:lvl1pPr algn="ctr" defTabSz="1008126" rtl="0" eaLnBrk="1" latinLnBrk="0" hangingPunct="1"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047" indent="-378047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19102" indent="-315039" algn="l" defTabSz="1008126" rtl="0" eaLnBrk="1" latinLnBrk="0" hangingPunct="1">
        <a:spcBef>
          <a:spcPct val="20000"/>
        </a:spcBef>
        <a:buFont typeface="Arial" panose="020B0604020202020204" pitchFamily="34" charset="0"/>
        <a:buChar char="–"/>
        <a:defRPr sz="3087" kern="1200">
          <a:solidFill>
            <a:schemeClr val="tx1"/>
          </a:solidFill>
          <a:latin typeface="+mn-lt"/>
          <a:ea typeface="+mn-ea"/>
          <a:cs typeface="+mn-cs"/>
        </a:defRPr>
      </a:lvl2pPr>
      <a:lvl3pPr marL="1260158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64221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84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2347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8126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8126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8126"/>
            <a:fld id="{6D4F9151-79A8-4B2D-BF6D-09A8CA0551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08126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0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</p:sldLayoutIdLst>
  <p:hf hdr="0" dt="0"/>
  <p:txStyles>
    <p:titleStyle>
      <a:lvl1pPr algn="ctr" defTabSz="1008126" rtl="0" eaLnBrk="1" latinLnBrk="0" hangingPunct="1"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047" indent="-378047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19102" indent="-315039" algn="l" defTabSz="1008126" rtl="0" eaLnBrk="1" latinLnBrk="0" hangingPunct="1">
        <a:spcBef>
          <a:spcPct val="20000"/>
        </a:spcBef>
        <a:buFont typeface="Arial" panose="020B0604020202020204" pitchFamily="34" charset="0"/>
        <a:buChar char="–"/>
        <a:defRPr sz="3087" kern="1200">
          <a:solidFill>
            <a:schemeClr val="tx1"/>
          </a:solidFill>
          <a:latin typeface="+mn-lt"/>
          <a:ea typeface="+mn-ea"/>
          <a:cs typeface="+mn-cs"/>
        </a:defRPr>
      </a:lvl2pPr>
      <a:lvl3pPr marL="1260158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64221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84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2347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0.jpe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diagramDrawing" Target="../diagrams/drawing1.xml"/><Relationship Id="rId5" Type="http://schemas.openxmlformats.org/officeDocument/2006/relationships/image" Target="../media/image8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7.pn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defTabSz="816296">
              <a:lnSpc>
                <a:spcPct val="120000"/>
              </a:lnSpc>
              <a:spcBef>
                <a:spcPts val="0"/>
              </a:spcBef>
            </a:pPr>
            <a:r>
              <a:rPr lang="ru-RU" sz="3200" dirty="0">
                <a:solidFill>
                  <a:srgbClr val="E9EDF4"/>
                </a:solidFill>
                <a:latin typeface="Arial" pitchFamily="34" charset="0"/>
                <a:ea typeface="+mn-ea"/>
                <a:cs typeface="Arial" pitchFamily="34" charset="0"/>
              </a:rPr>
              <a:t>Практика администрирования страховых взносов. </a:t>
            </a:r>
            <a:br>
              <a:rPr lang="ru-RU" sz="3200" dirty="0">
                <a:solidFill>
                  <a:srgbClr val="E9EDF4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200" dirty="0">
                <a:solidFill>
                  <a:srgbClr val="E9EDF4"/>
                </a:solidFill>
                <a:latin typeface="Arial" pitchFamily="34" charset="0"/>
                <a:ea typeface="+mn-ea"/>
                <a:cs typeface="Arial" pitchFamily="34" charset="0"/>
              </a:rPr>
              <a:t>Проблемные вопросы предоставления расчетов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20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2019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575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58118" y="1334417"/>
            <a:ext cx="8561139" cy="5324475"/>
          </a:xfrm>
          <a:ln w="28575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none" lIns="104306" tIns="52153" rIns="104306" bIns="52153" rtlCol="0" anchor="ctr">
            <a:normAutofit/>
          </a:bodyPr>
          <a:lstStyle/>
          <a:p>
            <a:pPr mar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FF0000"/>
                </a:solidFill>
                <a:latin typeface="+mn-lt"/>
              </a:rPr>
              <a:t>				</a:t>
            </a:r>
          </a:p>
          <a:p>
            <a:pPr marL="0"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FF0000"/>
              </a:solidFill>
              <a:latin typeface="+mn-lt"/>
            </a:endParaRPr>
          </a:p>
          <a:p>
            <a:pPr marL="0"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FF0000"/>
              </a:solidFill>
              <a:latin typeface="+mn-lt"/>
            </a:endParaRPr>
          </a:p>
          <a:p>
            <a:pPr marL="0"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FF0000"/>
              </a:solidFill>
              <a:latin typeface="+mn-lt"/>
            </a:endParaRPr>
          </a:p>
          <a:p>
            <a:pPr mar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FF0000"/>
                </a:solidFill>
                <a:latin typeface="+mn-lt"/>
              </a:rPr>
              <a:t>		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58868" y="4788743"/>
            <a:ext cx="2016224" cy="72008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10000"/>
          </a:bodyPr>
          <a:lstStyle/>
          <a:p>
            <a:pPr defTabSz="1043056">
              <a:spcBef>
                <a:spcPct val="0"/>
              </a:spcBef>
            </a:pPr>
            <a:endParaRPr lang="ru-RU" sz="4800" b="1" dirty="0" smtClean="0">
              <a:solidFill>
                <a:srgbClr val="005AA9"/>
              </a:solidFill>
            </a:endParaRPr>
          </a:p>
        </p:txBody>
      </p:sp>
      <p:pic>
        <p:nvPicPr>
          <p:cNvPr id="1026" name="Рисунок 2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8" t="66741" r="49181" b="2190"/>
          <a:stretch/>
        </p:blipFill>
        <p:spPr bwMode="auto">
          <a:xfrm>
            <a:off x="901064" y="1892217"/>
            <a:ext cx="796289" cy="81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2" t="65289" r="31628" b="2066"/>
          <a:stretch>
            <a:fillRect/>
          </a:stretch>
        </p:blipFill>
        <p:spPr bwMode="auto">
          <a:xfrm>
            <a:off x="932324" y="4808499"/>
            <a:ext cx="81915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8132" y="1669257"/>
            <a:ext cx="1777636" cy="414338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</a:rPr>
              <a:t>успешно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01697" y="1685048"/>
            <a:ext cx="1777636" cy="414338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</a:rPr>
              <a:t>РСВ</a:t>
            </a:r>
            <a:endParaRPr lang="ru-RU" sz="2000" dirty="0">
              <a:solidFill>
                <a:prstClr val="black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140509" y="968922"/>
            <a:ext cx="8046236" cy="2263858"/>
            <a:chOff x="2078146" y="968922"/>
            <a:chExt cx="8046236" cy="2263858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2078146" y="968922"/>
              <a:ext cx="10118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>
                  <a:solidFill>
                    <a:prstClr val="black"/>
                  </a:solidFill>
                </a:rPr>
                <a:t>ЮЛ, ОП</a:t>
              </a:r>
            </a:p>
          </p:txBody>
        </p:sp>
        <p:pic>
          <p:nvPicPr>
            <p:cNvPr id="26" name="Picture 5" descr="C:\Users\Вячеслав\Desktop\Никита\идеи\Лунева презентация\бизнсмен-0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4580" y="1348515"/>
              <a:ext cx="663831" cy="1628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5" descr="C:\Users\Вячеслав\Desktop\Никита\идеи\Презентация для ЦБ\Безымянный-4-0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048" y="1499487"/>
              <a:ext cx="2066786" cy="1733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C:\Users\Вячеслав\Desktop\Никита\идеи\Презентация для ЦБ\Безымянный-3-0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068" y="1588414"/>
              <a:ext cx="1396166" cy="1291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Заголовок 1"/>
            <p:cNvSpPr txBox="1">
              <a:spLocks/>
            </p:cNvSpPr>
            <p:nvPr/>
          </p:nvSpPr>
          <p:spPr bwMode="auto">
            <a:xfrm>
              <a:off x="8659067" y="1004430"/>
              <a:ext cx="1465315" cy="4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PF Din Text Cond Pro Medium" pitchFamily="2" charset="0"/>
                </a:defRPr>
              </a:lvl2pPr>
              <a:lvl3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PF Din Text Cond Pro Medium" pitchFamily="2" charset="0"/>
                </a:defRPr>
              </a:lvl3pPr>
              <a:lvl4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PF Din Text Cond Pro Medium" pitchFamily="2" charset="0"/>
                </a:defRPr>
              </a:lvl4pPr>
              <a:lvl5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PF Din Text Cond Pro Medium" pitchFamily="2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sz="2000" dirty="0" smtClean="0">
                  <a:solidFill>
                    <a:prstClr val="black"/>
                  </a:solidFill>
                </a:rPr>
                <a:t>Фонды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2838411" y="2083595"/>
              <a:ext cx="1777637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>
              <a:off x="6708132" y="2123004"/>
              <a:ext cx="1777637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/>
            <p:nvPr/>
          </p:nvCxnSpPr>
          <p:spPr>
            <a:xfrm flipH="1">
              <a:off x="6708131" y="2466406"/>
              <a:ext cx="1777637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Группа 66"/>
          <p:cNvGrpSpPr/>
          <p:nvPr/>
        </p:nvGrpSpPr>
        <p:grpSpPr>
          <a:xfrm>
            <a:off x="2646416" y="4351118"/>
            <a:ext cx="5082454" cy="1778787"/>
            <a:chOff x="2209983" y="1471274"/>
            <a:chExt cx="4700581" cy="1778787"/>
          </a:xfrm>
        </p:grpSpPr>
        <p:pic>
          <p:nvPicPr>
            <p:cNvPr id="69" name="Picture 5" descr="C:\Users\Вячеслав\Desktop\Никита\идеи\Лунева презентация\бизнсмен-0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983" y="1490562"/>
              <a:ext cx="709710" cy="1740946"/>
            </a:xfrm>
            <a:prstGeom prst="rect">
              <a:avLst/>
            </a:prstGeom>
            <a:ln w="28575"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5" descr="C:\Users\Вячеслав\Desktop\Никита\идеи\Презентация для ЦБ\Безымянный-4-0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9531" y="1471274"/>
              <a:ext cx="2121033" cy="1778787"/>
            </a:xfrm>
            <a:prstGeom prst="rect">
              <a:avLst/>
            </a:prstGeom>
            <a:ln w="28575"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4" name="Прямая со стрелкой 73"/>
            <p:cNvCxnSpPr/>
            <p:nvPr/>
          </p:nvCxnSpPr>
          <p:spPr>
            <a:xfrm>
              <a:off x="3061102" y="2054718"/>
              <a:ext cx="1710854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2860721" y="2544076"/>
              <a:ext cx="1777636" cy="414338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>
              <a:defPPr>
                <a:defRPr lang="ru-RU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</a:defRPr>
              </a:lvl1pPr>
            </a:lstStyle>
            <a:p>
              <a:r>
                <a:rPr lang="ru-RU" dirty="0"/>
                <a:t>Отказ</a:t>
              </a:r>
            </a:p>
          </p:txBody>
        </p:sp>
      </p:grpSp>
      <p:cxnSp>
        <p:nvCxnSpPr>
          <p:cNvPr id="78" name="Прямая со стрелкой 77"/>
          <p:cNvCxnSpPr/>
          <p:nvPr/>
        </p:nvCxnSpPr>
        <p:spPr>
          <a:xfrm flipH="1">
            <a:off x="3569064" y="5516256"/>
            <a:ext cx="177763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6682157" y="2532047"/>
            <a:ext cx="1777636" cy="414338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</a:rPr>
              <a:t>успешно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152324" y="4608470"/>
            <a:ext cx="1777636" cy="414338"/>
          </a:xfrm>
          <a:prstGeom prst="rect">
            <a:avLst/>
          </a:prstGeom>
          <a:ln w="28575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none" lIns="104306" tIns="52153" rIns="104306" bIns="52153" rtlCol="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</a:rPr>
              <a:t>РСВ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716590" y="346109"/>
            <a:ext cx="9470156" cy="458531"/>
          </a:xfrm>
          <a:prstGeom prst="rect">
            <a:avLst/>
          </a:prstGeom>
        </p:spPr>
        <p:txBody>
          <a:bodyPr wrap="square" lIns="88335" tIns="44168" rIns="88335" bIns="44168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Требования к представлению расчета по страховым взносам</a:t>
            </a:r>
            <a:endParaRPr lang="ru-RU" sz="2400" b="1" dirty="0">
              <a:solidFill>
                <a:srgbClr val="C0504D"/>
              </a:solidFill>
            </a:endParaRPr>
          </a:p>
        </p:txBody>
      </p:sp>
      <p:sp>
        <p:nvSpPr>
          <p:cNvPr id="48" name="Заголовок 1"/>
          <p:cNvSpPr txBox="1">
            <a:spLocks/>
          </p:cNvSpPr>
          <p:nvPr/>
        </p:nvSpPr>
        <p:spPr bwMode="auto">
          <a:xfrm>
            <a:off x="4913073" y="968922"/>
            <a:ext cx="1465315" cy="4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F Din Text Cond Pro Medium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F Din Text Cond Pro Medium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F Din Text Cond Pro Medium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F Din Text Cond Pro Medium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dirty="0" smtClean="0">
                <a:solidFill>
                  <a:prstClr val="black"/>
                </a:solidFill>
              </a:rPr>
              <a:t>ИФНС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021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0100" y="540271"/>
            <a:ext cx="8580438" cy="1219199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Порядок действий при получении уведомления об уточнении персональных данных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045969" y="1722615"/>
            <a:ext cx="1912890" cy="5047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</a:rPr>
              <a:t>РСВ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497887" y="1514533"/>
            <a:ext cx="9695956" cy="1893281"/>
            <a:chOff x="2239336" y="3598675"/>
            <a:chExt cx="9010387" cy="1554265"/>
          </a:xfrm>
        </p:grpSpPr>
        <p:pic>
          <p:nvPicPr>
            <p:cNvPr id="18" name="Picture 2" descr="https://meitan.ru/uploads/wp-content/2014/04/42597577-f20111009224416-innovationinsigh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291883" y="3921221"/>
              <a:ext cx="957840" cy="9724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9" name="Группа 18"/>
            <p:cNvGrpSpPr/>
            <p:nvPr/>
          </p:nvGrpSpPr>
          <p:grpSpPr>
            <a:xfrm>
              <a:off x="2239336" y="3598675"/>
              <a:ext cx="7703842" cy="1554265"/>
              <a:chOff x="2351392" y="1471274"/>
              <a:chExt cx="7703842" cy="1554265"/>
            </a:xfrm>
          </p:grpSpPr>
          <p:pic>
            <p:nvPicPr>
              <p:cNvPr id="23" name="Picture 5" descr="C:\Users\Вячеслав\Desktop\Никита\идеи\Лунева презентация\бизнсмен-01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1392" y="1698713"/>
                <a:ext cx="425518" cy="10438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5" descr="C:\Users\Вячеслав\Desktop\Никита\идеи\Презентация для ЦБ\Безымянный-4-01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9532" y="1471274"/>
                <a:ext cx="1853312" cy="15542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4" descr="C:\Users\Вячеслав\Desktop\Никита\идеи\Презентация для ЦБ\Безымянный-3-01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59068" y="1588414"/>
                <a:ext cx="1396166" cy="12916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6" name="Прямая со стрелкой 25"/>
              <p:cNvCxnSpPr/>
              <p:nvPr/>
            </p:nvCxnSpPr>
            <p:spPr>
              <a:xfrm>
                <a:off x="2838411" y="2083595"/>
                <a:ext cx="1777637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 стрелкой 26"/>
              <p:cNvCxnSpPr/>
              <p:nvPr/>
            </p:nvCxnSpPr>
            <p:spPr>
              <a:xfrm>
                <a:off x="6708132" y="2123004"/>
                <a:ext cx="1777637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 стрелкой 27"/>
              <p:cNvCxnSpPr/>
              <p:nvPr/>
            </p:nvCxnSpPr>
            <p:spPr>
              <a:xfrm flipH="1">
                <a:off x="6708131" y="2466406"/>
                <a:ext cx="1777637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2882331" y="2469630"/>
                <a:ext cx="1777636" cy="414338"/>
              </a:xfrm>
              <a:prstGeom prst="rect">
                <a:avLst/>
              </a:prstGeom>
            </p:spPr>
            <p:txBody>
              <a:bodyPr vert="horz" wrap="none" lIns="104306" tIns="52153" rIns="104306" bIns="52153" rtlCol="0" anchor="ctr">
                <a:normAutofit/>
              </a:bodyPr>
              <a:lstStyle>
                <a:defPPr>
                  <a:defRPr lang="ru-RU"/>
                </a:defPPr>
                <a:lvl1pPr algn="ctr" fontAlgn="base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FF0000"/>
                    </a:solidFill>
                  </a:defRPr>
                </a:lvl1pPr>
              </a:lstStyle>
              <a:p>
                <a:r>
                  <a:rPr lang="ru-RU" dirty="0"/>
                  <a:t>Уведомление</a:t>
                </a:r>
              </a:p>
            </p:txBody>
          </p:sp>
        </p:grpSp>
        <p:cxnSp>
          <p:nvCxnSpPr>
            <p:cNvPr id="20" name="Прямая со стрелкой 19"/>
            <p:cNvCxnSpPr/>
            <p:nvPr/>
          </p:nvCxnSpPr>
          <p:spPr>
            <a:xfrm flipH="1">
              <a:off x="2748665" y="4566161"/>
              <a:ext cx="1777636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616976" y="3769497"/>
              <a:ext cx="1777636" cy="414338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>
                  <a:solidFill>
                    <a:prstClr val="black"/>
                  </a:solidFill>
                </a:rPr>
                <a:t>успешно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82157" y="4597031"/>
              <a:ext cx="1777636" cy="414338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rgbClr val="FF0000"/>
                  </a:solidFill>
                </a:rPr>
                <a:t>Не успешно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8405616"/>
              </p:ext>
            </p:extLst>
          </p:nvPr>
        </p:nvGraphicFramePr>
        <p:xfrm>
          <a:off x="1621648" y="3397898"/>
          <a:ext cx="7128933" cy="475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0196" y="396255"/>
            <a:ext cx="9649072" cy="1008112"/>
          </a:xfrm>
        </p:spPr>
        <p:txBody>
          <a:bodyPr>
            <a:noAutofit/>
          </a:bodyPr>
          <a:lstStyle/>
          <a:p>
            <a:pPr lvl="0" defTabSz="1042688"/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Расчет считается не представленным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9734552" y="6660951"/>
            <a:ext cx="724718" cy="696626"/>
          </a:xfrm>
        </p:spPr>
        <p:txBody>
          <a:bodyPr vert="horz" lIns="104269" tIns="52135" rIns="104269" bIns="52135" rtlCol="0" anchor="ctr">
            <a:normAutofit/>
          </a:bodyPr>
          <a:lstStyle/>
          <a:p>
            <a:pPr algn="ctr">
              <a:lnSpc>
                <a:spcPts val="2400"/>
              </a:lnSpc>
            </a:pPr>
            <a:fld id="{E20E89E6-FE54-4E13-859C-1FA908D70D39}" type="slidenum">
              <a:rPr lang="ru-RU" sz="2700">
                <a:solidFill>
                  <a:schemeClr val="bg1"/>
                </a:solidFill>
              </a:rPr>
              <a:pPr algn="ctr">
                <a:lnSpc>
                  <a:spcPts val="2400"/>
                </a:lnSpc>
              </a:pPr>
              <a:t>4</a:t>
            </a:fld>
            <a:endParaRPr lang="ru-RU" sz="2700" dirty="0">
              <a:solidFill>
                <a:schemeClr val="bg1"/>
              </a:solidFill>
            </a:endParaRPr>
          </a:p>
        </p:txBody>
      </p:sp>
      <p:pic>
        <p:nvPicPr>
          <p:cNvPr id="16" name="Picture 3" descr="C:\!РАБОТА\Ларисе\141774560127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69" y="1692399"/>
            <a:ext cx="605135" cy="52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!РАБОТА\Ларисе\141774560127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4" y="2989286"/>
            <a:ext cx="605135" cy="52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437548" y="3008431"/>
            <a:ext cx="7077504" cy="461665"/>
          </a:xfrm>
          <a:prstGeom prst="rect">
            <a:avLst/>
          </a:prstGeom>
          <a:ln w="28575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-несоответствие данных 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расчете</a:t>
            </a:r>
          </a:p>
        </p:txBody>
      </p:sp>
      <p:pic>
        <p:nvPicPr>
          <p:cNvPr id="1028" name="Picture 4" descr="C:\!РАБОТА\Ларисе\seo-ques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512" y="795003"/>
            <a:ext cx="3234952" cy="323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1770792" y="4438200"/>
            <a:ext cx="7968395" cy="830997"/>
          </a:xfrm>
          <a:prstGeom prst="rect">
            <a:avLst/>
          </a:prstGeom>
          <a:ln w="28575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 базе для исчисления страховых взносов на ОПС  в пределах установленной предельной  величины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770792" y="3607203"/>
            <a:ext cx="7735343" cy="830997"/>
          </a:xfrm>
          <a:prstGeom prst="rect">
            <a:avLst/>
          </a:prstGeom>
          <a:ln w="28575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 сумме выплат и иных вознаграждений в пользу физических лиц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407299" y="1596938"/>
            <a:ext cx="7107753" cy="830997"/>
          </a:xfrm>
          <a:prstGeom prst="rect">
            <a:avLst/>
          </a:prstGeom>
          <a:ln w="28575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несоответствие сведений об исчисленных суммах страховых взносов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70792" y="5364480"/>
            <a:ext cx="7968395" cy="830997"/>
          </a:xfrm>
          <a:prstGeom prst="rect">
            <a:avLst/>
          </a:prstGeom>
          <a:ln w="28575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 базе для исчисления страховых взносов на ОПС по доп. тарифу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770791" y="6195477"/>
            <a:ext cx="7735343" cy="461665"/>
          </a:xfrm>
          <a:prstGeom prst="rect">
            <a:avLst/>
          </a:prstGeom>
          <a:ln w="28575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 сумме страховых взносов на ОПС  по доп. тарифу</a:t>
            </a:r>
          </a:p>
        </p:txBody>
      </p:sp>
      <p:pic>
        <p:nvPicPr>
          <p:cNvPr id="1026" name="Picture 2" descr="C:\!РАБОТА\Ларисе\resiz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09" y="3717567"/>
            <a:ext cx="610270" cy="61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!РАБОТА\Ларисе\resiz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63" y="4555757"/>
            <a:ext cx="610270" cy="61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!РАБОТА\Ларисе\resiz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63" y="5364480"/>
            <a:ext cx="610270" cy="61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!РАБОТА\Ларисе\resiz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35" y="6224614"/>
            <a:ext cx="548925" cy="54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8401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0156" y="1771652"/>
            <a:ext cx="9937104" cy="5324475"/>
          </a:xfrm>
        </p:spPr>
        <p:txBody>
          <a:bodyPr>
            <a:normAutofit fontScale="85000" lnSpcReduction="10000"/>
          </a:bodyPr>
          <a:lstStyle/>
          <a:p>
            <a:pPr marL="70631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КПП;</a:t>
            </a:r>
          </a:p>
          <a:p>
            <a:pPr marL="70631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ОКВЭД2;</a:t>
            </a:r>
          </a:p>
          <a:p>
            <a:pPr marL="70631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Отчетный период и год: </a:t>
            </a:r>
            <a:r>
              <a:rPr lang="ru-RU" sz="24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21(51)        31(52)      33(53)      34(90);</a:t>
            </a:r>
          </a:p>
          <a:p>
            <a:pPr marL="70631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Признак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«2» –зачетная система;</a:t>
            </a:r>
          </a:p>
          <a:p>
            <a:pPr marL="70631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Верный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 применяемого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тарифа;</a:t>
            </a:r>
          </a:p>
          <a:p>
            <a:pPr marL="70631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данных в 1 и 3 разделах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70631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Отражение уволенных, декретников, руководителя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0631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Представление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уточненного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расчета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0631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Обеспечить настройку в ПО для округления до 2-х знаков после запятой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70631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Обновить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используемое ПО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06310" indent="-342900">
              <a:lnSpc>
                <a:spcPct val="150000"/>
              </a:lnSpc>
              <a:buFont typeface="Wingdings" pitchFamily="2" charset="2"/>
              <a:buChar char="ü"/>
            </a:pPr>
            <a:endParaRPr lang="en-U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06310" indent="-342900">
              <a:lnSpc>
                <a:spcPct val="150000"/>
              </a:lnSpc>
              <a:buFont typeface="Wingdings" pitchFamily="2" charset="2"/>
              <a:buChar char="ü"/>
            </a:pPr>
            <a:endParaRPr lang="ru-RU" sz="2400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06310" indent="-342900">
              <a:buFont typeface="Wingdings" pitchFamily="2" charset="2"/>
              <a:buChar char="ü"/>
            </a:pPr>
            <a:endParaRPr lang="ru-RU" sz="2400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06310" indent="-342900">
              <a:buFont typeface="Wingdings" pitchFamily="2" charset="2"/>
              <a:buChar char="ü"/>
            </a:pPr>
            <a:endParaRPr lang="ru-RU" sz="2400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При заполнении расчета следует обратить внимание на следующие реквизиты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21506" name="Picture 2" descr="https://meitan.ru/uploads/wp-content/2014/04/42597577-f20111009224416-innovationins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1505" y="1260351"/>
            <a:ext cx="1631341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54212" y="468263"/>
            <a:ext cx="8856984" cy="904459"/>
          </a:xfrm>
        </p:spPr>
        <p:txBody>
          <a:bodyPr>
            <a:noAutofit/>
          </a:bodyPr>
          <a:lstStyle/>
          <a:p>
            <a:pPr defTabSz="1042688"/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Методологические разъяснения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9811196" y="6732960"/>
            <a:ext cx="576064" cy="504056"/>
          </a:xfrm>
        </p:spPr>
        <p:txBody>
          <a:bodyPr vert="horz" lIns="104269" tIns="52135" rIns="104269" bIns="52135" rtlCol="0" anchor="ctr">
            <a:normAutofit/>
          </a:bodyPr>
          <a:lstStyle/>
          <a:p>
            <a:pPr algn="ctr">
              <a:lnSpc>
                <a:spcPts val="2400"/>
              </a:lnSpc>
            </a:pPr>
            <a:fld id="{E20E89E6-FE54-4E13-859C-1FA908D70D39}" type="slidenum">
              <a:rPr lang="ru-RU" sz="2700">
                <a:solidFill>
                  <a:schemeClr val="bg1"/>
                </a:solidFill>
              </a:rPr>
              <a:pPr algn="ctr">
                <a:lnSpc>
                  <a:spcPts val="2400"/>
                </a:lnSpc>
              </a:pPr>
              <a:t>6</a:t>
            </a:fld>
            <a:endParaRPr lang="ru-RU" sz="2700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56846192"/>
              </p:ext>
            </p:extLst>
          </p:nvPr>
        </p:nvGraphicFramePr>
        <p:xfrm>
          <a:off x="738188" y="1404367"/>
          <a:ext cx="9289032" cy="475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78940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12648" y="1600200"/>
            <a:ext cx="9126540" cy="5348783"/>
          </a:xfrm>
          <a:prstGeom prst="rect">
            <a:avLst/>
          </a:prstGeom>
        </p:spPr>
        <p:txBody>
          <a:bodyPr vert="horz" lIns="104269" tIns="52135" rIns="104269" bIns="52135" rtlCol="0">
            <a:noAutofit/>
          </a:bodyPr>
          <a:lstStyle/>
          <a:p>
            <a:pPr marL="363410" algn="just">
              <a:spcBef>
                <a:spcPct val="20000"/>
              </a:spcBef>
            </a:pP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2960" y="2628503"/>
            <a:ext cx="8580438" cy="1219199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790946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21757</TotalTime>
  <Words>211</Words>
  <Application>Microsoft Office PowerPoint</Application>
  <PresentationFormat>Произвольный</PresentationFormat>
  <Paragraphs>63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Present_FNS2012_A4</vt:lpstr>
      <vt:lpstr>Тема Office</vt:lpstr>
      <vt:lpstr>1_Тема Office</vt:lpstr>
      <vt:lpstr>Практика администрирования страховых взносов.  Проблемные вопросы предоставления расчетов </vt:lpstr>
      <vt:lpstr>Презентация PowerPoint</vt:lpstr>
      <vt:lpstr>Порядок действий при получении уведомления об уточнении персональных данных</vt:lpstr>
      <vt:lpstr>Расчет считается не представленным</vt:lpstr>
      <vt:lpstr>При заполнении расчета следует обратить внимание на следующие реквизиты</vt:lpstr>
      <vt:lpstr>Методологические разъяснения</vt:lpstr>
      <vt:lpstr>Спасибо за внимание!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Кислова Елена Николаевна</cp:lastModifiedBy>
  <cp:revision>1639</cp:revision>
  <cp:lastPrinted>2018-05-24T17:07:42Z</cp:lastPrinted>
  <dcterms:created xsi:type="dcterms:W3CDTF">2013-04-18T07:19:29Z</dcterms:created>
  <dcterms:modified xsi:type="dcterms:W3CDTF">2019-09-19T08:50:33Z</dcterms:modified>
</cp:coreProperties>
</file>